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move the slide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6EA5C5A-445B-4D21-83C2-54E3D0329E2C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5A79DD-7D8B-4DE6-9392-21872334D97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9143300-6A04-4BA6-BF53-0186000024C0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0B5FA27-11DA-4EFC-A947-9F790811E512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D8DD047-8A52-4237-B72C-EC2C7A358C6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189308-6ADC-48AA-BDBE-3F8E7BADD41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9D7AEAF-0648-4442-8A0B-037520F2A90A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E0688E1-C2CE-4A94-8B3A-82197597B79E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CCFA5D-3DDA-4A54-A1A1-C3B9C34CE7F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E0CC09-137E-41F9-9F4F-4AD15F238B3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759C1A5-5237-4FFC-A5B4-7471DEEBCF0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F094E87-9AC3-48C0-8DE6-A95B2ECC38A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9D00A27-14D1-4C80-8FC8-49E5384701D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edit the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title text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a081b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Text 0"/>
          <p:cNvSpPr/>
          <p:nvPr/>
        </p:nvSpPr>
        <p:spPr>
          <a:xfrm>
            <a:off x="6367320" y="3025080"/>
            <a:ext cx="7381440" cy="13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Zephyr Workshop – Kconfig + DeviceTree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" name="Text 1"/>
          <p:cNvSpPr/>
          <p:nvPr/>
        </p:nvSpPr>
        <p:spPr>
          <a:xfrm>
            <a:off x="6367320" y="4801320"/>
            <a:ext cx="73814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Understanding how Zephyr RTOS configures features and hardware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0"/>
          <p:cNvSpPr/>
          <p:nvPr/>
        </p:nvSpPr>
        <p:spPr>
          <a:xfrm>
            <a:off x="834840" y="655920"/>
            <a:ext cx="430992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5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main.c – DeviceTree Usage</a:t>
            </a:r>
            <a:endParaRPr b="0" lang="en-US" sz="2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1" name="Text 1"/>
          <p:cNvSpPr/>
          <p:nvPr/>
        </p:nvSpPr>
        <p:spPr>
          <a:xfrm>
            <a:off x="834840" y="1458360"/>
            <a:ext cx="6291000" cy="3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endParaRPr b="0" lang="en-US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Text 2"/>
          <p:cNvSpPr/>
          <p:nvPr/>
        </p:nvSpPr>
        <p:spPr>
          <a:xfrm>
            <a:off x="834840" y="1908000"/>
            <a:ext cx="6291000" cy="3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Add the code from blinky led sample to main.c</a:t>
            </a:r>
            <a:endParaRPr b="0" lang="en-US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3" name="Image 0" descr="preencoded.png"/>
          <p:cNvPicPr/>
          <p:nvPr/>
        </p:nvPicPr>
        <p:blipFill>
          <a:blip r:embed="rId1"/>
          <a:stretch/>
        </p:blipFill>
        <p:spPr>
          <a:xfrm>
            <a:off x="7511760" y="1493280"/>
            <a:ext cx="6291000" cy="6291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0"/>
          <p:cNvSpPr/>
          <p:nvPr/>
        </p:nvSpPr>
        <p:spPr>
          <a:xfrm>
            <a:off x="874800" y="689040"/>
            <a:ext cx="388728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801"/>
              </a:lnSpc>
              <a:tabLst>
                <a:tab algn="l" pos="0"/>
              </a:tabLst>
            </a:pPr>
            <a:r>
              <a:rPr b="1" lang="en-US" sz="305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Run the sample</a:t>
            </a:r>
            <a:endParaRPr b="0" lang="en-US" sz="3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Text 1"/>
          <p:cNvSpPr/>
          <p:nvPr/>
        </p:nvSpPr>
        <p:spPr>
          <a:xfrm>
            <a:off x="874800" y="1594440"/>
            <a:ext cx="622692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00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build and flash on nrf52dk</a:t>
            </a:r>
            <a:endParaRPr b="0" lang="en-US" sz="13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Text 2"/>
          <p:cNvSpPr/>
          <p:nvPr/>
        </p:nvSpPr>
        <p:spPr>
          <a:xfrm>
            <a:off x="874800" y="2031840"/>
            <a:ext cx="6226920" cy="5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files .dts and _defconfig from the folder boards/nrf52dkgenerates the configuration</a:t>
            </a:r>
            <a:endParaRPr b="0" lang="en-US" sz="13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Text 3"/>
          <p:cNvSpPr/>
          <p:nvPr/>
        </p:nvSpPr>
        <p:spPr>
          <a:xfrm>
            <a:off x="874800" y="2748960"/>
            <a:ext cx="622692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00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Check the file build/zephyr/.config </a:t>
            </a:r>
            <a:endParaRPr b="0" lang="en-US" sz="13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8" name="Text 4"/>
          <p:cNvSpPr/>
          <p:nvPr/>
        </p:nvSpPr>
        <p:spPr>
          <a:xfrm>
            <a:off x="874800" y="3089880"/>
            <a:ext cx="6226920" cy="2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200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Check the file build/zephyr/zephyr.dts</a:t>
            </a:r>
            <a:endParaRPr b="0" lang="en-US" sz="13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9" name="Image 0" descr="preencoded.png"/>
          <p:cNvPicPr/>
          <p:nvPr/>
        </p:nvPicPr>
        <p:blipFill>
          <a:blip r:embed="rId1"/>
          <a:stretch/>
        </p:blipFill>
        <p:spPr>
          <a:xfrm>
            <a:off x="7536240" y="1634040"/>
            <a:ext cx="4282200" cy="570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0"/>
          <p:cNvSpPr/>
          <p:nvPr/>
        </p:nvSpPr>
        <p:spPr>
          <a:xfrm>
            <a:off x="880920" y="2625840"/>
            <a:ext cx="559440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Explore menuconfig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 1"/>
          <p:cNvSpPr/>
          <p:nvPr/>
        </p:nvSpPr>
        <p:spPr>
          <a:xfrm>
            <a:off x="880920" y="3828600"/>
            <a:ext cx="128678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Run: west build -t menuconfig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2" name="Text 2"/>
          <p:cNvSpPr/>
          <p:nvPr/>
        </p:nvSpPr>
        <p:spPr>
          <a:xfrm>
            <a:off x="880920" y="4514760"/>
            <a:ext cx="128678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Enable or disable options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3" name="Text 3"/>
          <p:cNvSpPr/>
          <p:nvPr/>
        </p:nvSpPr>
        <p:spPr>
          <a:xfrm>
            <a:off x="880920" y="5200920"/>
            <a:ext cx="128678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Compare output with build/zephyr/.config now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 0"/>
          <p:cNvSpPr/>
          <p:nvPr/>
        </p:nvSpPr>
        <p:spPr>
          <a:xfrm>
            <a:off x="834840" y="655920"/>
            <a:ext cx="344484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51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What is Kconfig?</a:t>
            </a:r>
            <a:endParaRPr b="0" lang="en-US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Text 1"/>
          <p:cNvSpPr/>
          <p:nvPr/>
        </p:nvSpPr>
        <p:spPr>
          <a:xfrm>
            <a:off x="834840" y="2030400"/>
            <a:ext cx="629100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Configuration system for: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Text 2"/>
          <p:cNvSpPr/>
          <p:nvPr/>
        </p:nvSpPr>
        <p:spPr>
          <a:xfrm>
            <a:off x="834840" y="2418120"/>
            <a:ext cx="629100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950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20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System features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Text 3"/>
          <p:cNvSpPr/>
          <p:nvPr/>
        </p:nvSpPr>
        <p:spPr>
          <a:xfrm>
            <a:off x="834840" y="2720160"/>
            <a:ext cx="629100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950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20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Drivers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3" name="Text 4"/>
          <p:cNvSpPr/>
          <p:nvPr/>
        </p:nvSpPr>
        <p:spPr>
          <a:xfrm>
            <a:off x="834840" y="3022200"/>
            <a:ext cx="629100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950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20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RTOS options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4" name="Text 5"/>
          <p:cNvSpPr/>
          <p:nvPr/>
        </p:nvSpPr>
        <p:spPr>
          <a:xfrm>
            <a:off x="834840" y="3409920"/>
            <a:ext cx="629100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Options start with 'CONFIG_'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5" name="Image 0" descr="preencoded.png"/>
          <p:cNvPicPr/>
          <p:nvPr/>
        </p:nvPicPr>
        <p:blipFill>
          <a:blip r:embed="rId1"/>
          <a:stretch/>
        </p:blipFill>
        <p:spPr>
          <a:xfrm>
            <a:off x="7511760" y="1493280"/>
            <a:ext cx="6291000" cy="6291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0"/>
          <p:cNvSpPr/>
          <p:nvPr/>
        </p:nvSpPr>
        <p:spPr>
          <a:xfrm>
            <a:off x="880920" y="1963440"/>
            <a:ext cx="602964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Kconfig – How it Works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7" name="Image 0" descr="preencoded.png"/>
          <p:cNvPicPr/>
          <p:nvPr/>
        </p:nvPicPr>
        <p:blipFill>
          <a:blip r:embed="rId1"/>
          <a:stretch/>
        </p:blipFill>
        <p:spPr>
          <a:xfrm>
            <a:off x="880920" y="3166200"/>
            <a:ext cx="4289040" cy="100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 1"/>
          <p:cNvSpPr/>
          <p:nvPr/>
        </p:nvSpPr>
        <p:spPr>
          <a:xfrm>
            <a:off x="1132920" y="442476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prj.conf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Text 2"/>
          <p:cNvSpPr/>
          <p:nvPr/>
        </p:nvSpPr>
        <p:spPr>
          <a:xfrm>
            <a:off x="1132920" y="4925520"/>
            <a:ext cx="378576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CONFIG_PRINTK=y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0" name="Image 1" descr="preencoded.png"/>
          <p:cNvPicPr/>
          <p:nvPr/>
        </p:nvPicPr>
        <p:blipFill>
          <a:blip r:embed="rId2"/>
          <a:stretch/>
        </p:blipFill>
        <p:spPr>
          <a:xfrm>
            <a:off x="5170320" y="3166200"/>
            <a:ext cx="4289040" cy="100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Text 3"/>
          <p:cNvSpPr/>
          <p:nvPr/>
        </p:nvSpPr>
        <p:spPr>
          <a:xfrm>
            <a:off x="5421960" y="442476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CMake + Kconfig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2" name="Text 4"/>
          <p:cNvSpPr/>
          <p:nvPr/>
        </p:nvSpPr>
        <p:spPr>
          <a:xfrm>
            <a:off x="5421960" y="4925520"/>
            <a:ext cx="378576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Build system processing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3" name="Image 2" descr="preencoded.png"/>
          <p:cNvPicPr/>
          <p:nvPr/>
        </p:nvPicPr>
        <p:blipFill>
          <a:blip r:embed="rId3"/>
          <a:stretch/>
        </p:blipFill>
        <p:spPr>
          <a:xfrm>
            <a:off x="9459720" y="3166200"/>
            <a:ext cx="4289040" cy="100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Text 5"/>
          <p:cNvSpPr/>
          <p:nvPr/>
        </p:nvSpPr>
        <p:spPr>
          <a:xfrm>
            <a:off x="9711720" y="442476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Header Files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Text 6"/>
          <p:cNvSpPr/>
          <p:nvPr/>
        </p:nvSpPr>
        <p:spPr>
          <a:xfrm>
            <a:off x="9711720" y="4925520"/>
            <a:ext cx="378576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Generated configuration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Text 7"/>
          <p:cNvSpPr/>
          <p:nvPr/>
        </p:nvSpPr>
        <p:spPr>
          <a:xfrm>
            <a:off x="880920" y="5863320"/>
            <a:ext cx="128678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Use 'west build -t menuconfig' to explore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0"/>
          <p:cNvSpPr/>
          <p:nvPr/>
        </p:nvSpPr>
        <p:spPr>
          <a:xfrm>
            <a:off x="834840" y="655920"/>
            <a:ext cx="344484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5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What is DeviceTree?</a:t>
            </a:r>
            <a:endParaRPr b="0" lang="en-US" sz="2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8" name="Text 1"/>
          <p:cNvSpPr/>
          <p:nvPr/>
        </p:nvSpPr>
        <p:spPr>
          <a:xfrm>
            <a:off x="834840" y="1458360"/>
            <a:ext cx="6291000" cy="3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Hardware description language that:</a:t>
            </a:r>
            <a:endParaRPr b="0" lang="en-US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Text 2"/>
          <p:cNvSpPr/>
          <p:nvPr/>
        </p:nvSpPr>
        <p:spPr>
          <a:xfrm>
            <a:off x="834840" y="1908000"/>
            <a:ext cx="6291000" cy="3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950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2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Describes hardware layout and connections</a:t>
            </a:r>
            <a:endParaRPr b="0" lang="en-US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Text 3"/>
          <p:cNvSpPr/>
          <p:nvPr/>
        </p:nvSpPr>
        <p:spPr>
          <a:xfrm>
            <a:off x="834840" y="2272320"/>
            <a:ext cx="6291000" cy="3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950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2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Used by Zephyr at build time to generate hardware abstraction code. </a:t>
            </a:r>
            <a:endParaRPr b="0" lang="en-US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Text 4"/>
          <p:cNvSpPr/>
          <p:nvPr/>
        </p:nvSpPr>
        <p:spPr>
          <a:xfrm>
            <a:off x="834840" y="2636280"/>
            <a:ext cx="6291000" cy="30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1950"/>
              </a:lnSpc>
              <a:buClr>
                <a:srgbClr val="e0e4e6"/>
              </a:buClr>
              <a:buFont typeface="Symbol" charset="2"/>
              <a:buChar char=""/>
            </a:pPr>
            <a:r>
              <a:rPr b="0" lang="en-US" sz="12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Files: *.dts (base), *.overlay (app-level override)</a:t>
            </a:r>
            <a:endParaRPr b="0" lang="en-US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2" name="Image 0" descr="preencoded.png"/>
          <p:cNvPicPr/>
          <p:nvPr/>
        </p:nvPicPr>
        <p:blipFill>
          <a:blip r:embed="rId1"/>
          <a:stretch/>
        </p:blipFill>
        <p:spPr>
          <a:xfrm>
            <a:off x="7511760" y="1493280"/>
            <a:ext cx="6291000" cy="6291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ext 0"/>
          <p:cNvSpPr/>
          <p:nvPr/>
        </p:nvSpPr>
        <p:spPr>
          <a:xfrm>
            <a:off x="880920" y="1781280"/>
            <a:ext cx="560664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DeviceTree Concepts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Shape 1"/>
          <p:cNvSpPr/>
          <p:nvPr/>
        </p:nvSpPr>
        <p:spPr>
          <a:xfrm>
            <a:off x="880920" y="2858040"/>
            <a:ext cx="3564720" cy="1870560"/>
          </a:xfrm>
          <a:prstGeom prst="roundRect">
            <a:avLst>
              <a:gd name="adj" fmla="val 20186"/>
            </a:avLst>
          </a:prstGeom>
          <a:solidFill>
            <a:srgbClr val="0a081b"/>
          </a:solidFill>
          <a:ln w="30480">
            <a:solidFill>
              <a:srgbClr val="16ff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Text 2"/>
          <p:cNvSpPr/>
          <p:nvPr/>
        </p:nvSpPr>
        <p:spPr>
          <a:xfrm>
            <a:off x="1163160" y="314028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Nodes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Text 3"/>
          <p:cNvSpPr/>
          <p:nvPr/>
        </p:nvSpPr>
        <p:spPr>
          <a:xfrm>
            <a:off x="1163160" y="3640680"/>
            <a:ext cx="3000240" cy="80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Hardware blocks (e.g., &amp;gpio0)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Shape 4"/>
          <p:cNvSpPr/>
          <p:nvPr/>
        </p:nvSpPr>
        <p:spPr>
          <a:xfrm>
            <a:off x="4698000" y="2858040"/>
            <a:ext cx="3564720" cy="1870560"/>
          </a:xfrm>
          <a:prstGeom prst="roundRect">
            <a:avLst>
              <a:gd name="adj" fmla="val 20186"/>
            </a:avLst>
          </a:prstGeom>
          <a:solidFill>
            <a:srgbClr val="0a081b"/>
          </a:solidFill>
          <a:ln w="30480">
            <a:solidFill>
              <a:srgbClr val="29dd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9" name="Text 5"/>
          <p:cNvSpPr/>
          <p:nvPr/>
        </p:nvSpPr>
        <p:spPr>
          <a:xfrm>
            <a:off x="4979880" y="314028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Properties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0" name="Text 6"/>
          <p:cNvSpPr/>
          <p:nvPr/>
        </p:nvSpPr>
        <p:spPr>
          <a:xfrm>
            <a:off x="4979880" y="3640680"/>
            <a:ext cx="3000240" cy="80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Configuration data (pins, levels)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1" name="Shape 7"/>
          <p:cNvSpPr/>
          <p:nvPr/>
        </p:nvSpPr>
        <p:spPr>
          <a:xfrm>
            <a:off x="880920" y="4980600"/>
            <a:ext cx="7381440" cy="1467720"/>
          </a:xfrm>
          <a:prstGeom prst="roundRect">
            <a:avLst>
              <a:gd name="adj" fmla="val 25727"/>
            </a:avLst>
          </a:prstGeom>
          <a:solidFill>
            <a:srgbClr val="0a081b"/>
          </a:solidFill>
          <a:ln w="30480">
            <a:solidFill>
              <a:srgbClr val="37a7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Text 8"/>
          <p:cNvSpPr/>
          <p:nvPr/>
        </p:nvSpPr>
        <p:spPr>
          <a:xfrm>
            <a:off x="1163160" y="526284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Labels &amp; Aliases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3" name="Text 9"/>
          <p:cNvSpPr/>
          <p:nvPr/>
        </p:nvSpPr>
        <p:spPr>
          <a:xfrm>
            <a:off x="1163160" y="5763240"/>
            <a:ext cx="681732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Simplified code access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0"/>
          <p:cNvSpPr/>
          <p:nvPr/>
        </p:nvSpPr>
        <p:spPr>
          <a:xfrm>
            <a:off x="880920" y="1261440"/>
            <a:ext cx="1088928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How Kconfig &amp; DeviceTree Work Together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Text 1"/>
          <p:cNvSpPr/>
          <p:nvPr/>
        </p:nvSpPr>
        <p:spPr>
          <a:xfrm>
            <a:off x="1762200" y="426420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Kconfig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 2"/>
          <p:cNvSpPr/>
          <p:nvPr/>
        </p:nvSpPr>
        <p:spPr>
          <a:xfrm>
            <a:off x="880920" y="4764960"/>
            <a:ext cx="367848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Enables drivers (CONFIG_GPIO=y)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5063400" y="2464200"/>
            <a:ext cx="4503600" cy="450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Image 1" descr="preencoded.png"/>
          <p:cNvPicPr/>
          <p:nvPr/>
        </p:nvPicPr>
        <p:blipFill>
          <a:blip r:embed="rId2"/>
          <a:stretch/>
        </p:blipFill>
        <p:spPr>
          <a:xfrm>
            <a:off x="5550480" y="4480920"/>
            <a:ext cx="376200" cy="47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3"/>
          <p:cNvSpPr/>
          <p:nvPr/>
        </p:nvSpPr>
        <p:spPr>
          <a:xfrm>
            <a:off x="9944640" y="294336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DeviceTree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 4"/>
          <p:cNvSpPr/>
          <p:nvPr/>
        </p:nvSpPr>
        <p:spPr>
          <a:xfrm>
            <a:off x="9944640" y="3443760"/>
            <a:ext cx="3804120" cy="80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Defines hardware (LED on GPIO0, pin 13)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1" name="Image 2" descr="preencoded.png"/>
          <p:cNvPicPr/>
          <p:nvPr/>
        </p:nvPicPr>
        <p:blipFill>
          <a:blip r:embed="rId3"/>
          <a:stretch/>
        </p:blipFill>
        <p:spPr>
          <a:xfrm>
            <a:off x="5063400" y="2464200"/>
            <a:ext cx="4503600" cy="450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Image 3" descr="preencoded.png"/>
          <p:cNvPicPr/>
          <p:nvPr/>
        </p:nvPicPr>
        <p:blipFill>
          <a:blip r:embed="rId4"/>
          <a:stretch/>
        </p:blipFill>
        <p:spPr>
          <a:xfrm>
            <a:off x="7914960" y="3115440"/>
            <a:ext cx="376200" cy="47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Text 5"/>
          <p:cNvSpPr/>
          <p:nvPr/>
        </p:nvSpPr>
        <p:spPr>
          <a:xfrm>
            <a:off x="9944640" y="558540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Application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Text 6"/>
          <p:cNvSpPr/>
          <p:nvPr/>
        </p:nvSpPr>
        <p:spPr>
          <a:xfrm>
            <a:off x="9944640" y="6086160"/>
            <a:ext cx="380412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Uses enabled, defined hardware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5" name="Image 4" descr="preencoded.png"/>
          <p:cNvPicPr/>
          <p:nvPr/>
        </p:nvPicPr>
        <p:blipFill>
          <a:blip r:embed="rId5"/>
          <a:stretch/>
        </p:blipFill>
        <p:spPr>
          <a:xfrm>
            <a:off x="5063400" y="2464200"/>
            <a:ext cx="4503600" cy="4503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Image 5" descr="preencoded.png"/>
          <p:cNvPicPr/>
          <p:nvPr/>
        </p:nvPicPr>
        <p:blipFill>
          <a:blip r:embed="rId6"/>
          <a:stretch/>
        </p:blipFill>
        <p:spPr>
          <a:xfrm>
            <a:off x="7914960" y="5846040"/>
            <a:ext cx="376200" cy="470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Text 0"/>
          <p:cNvSpPr/>
          <p:nvPr/>
        </p:nvSpPr>
        <p:spPr>
          <a:xfrm>
            <a:off x="6367320" y="1121760"/>
            <a:ext cx="632808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Live Example – LED Blink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Shape 1"/>
          <p:cNvSpPr/>
          <p:nvPr/>
        </p:nvSpPr>
        <p:spPr>
          <a:xfrm>
            <a:off x="6367320" y="2198520"/>
            <a:ext cx="251280" cy="1510200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16ff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Text 2"/>
          <p:cNvSpPr/>
          <p:nvPr/>
        </p:nvSpPr>
        <p:spPr>
          <a:xfrm>
            <a:off x="6870960" y="2450160"/>
            <a:ext cx="287928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Start with Hello World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Text 3"/>
          <p:cNvSpPr/>
          <p:nvPr/>
        </p:nvSpPr>
        <p:spPr>
          <a:xfrm>
            <a:off x="6870960" y="2950920"/>
            <a:ext cx="687816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Base project structure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Shape 4"/>
          <p:cNvSpPr/>
          <p:nvPr/>
        </p:nvSpPr>
        <p:spPr>
          <a:xfrm>
            <a:off x="6744960" y="3897720"/>
            <a:ext cx="251280" cy="1510200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29ddd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Text 5"/>
          <p:cNvSpPr/>
          <p:nvPr/>
        </p:nvSpPr>
        <p:spPr>
          <a:xfrm>
            <a:off x="7248240" y="414972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Edit Files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4" name="Text 6"/>
          <p:cNvSpPr/>
          <p:nvPr/>
        </p:nvSpPr>
        <p:spPr>
          <a:xfrm>
            <a:off x="7248240" y="4650120"/>
            <a:ext cx="650052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prj.conf and main.c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Shape 7"/>
          <p:cNvSpPr/>
          <p:nvPr/>
        </p:nvSpPr>
        <p:spPr>
          <a:xfrm>
            <a:off x="7122600" y="5597280"/>
            <a:ext cx="251280" cy="1510200"/>
          </a:xfrm>
          <a:prstGeom prst="roundRect">
            <a:avLst>
              <a:gd name="adj" fmla="val 150041"/>
            </a:avLst>
          </a:prstGeom>
          <a:solidFill>
            <a:srgbClr val="0a081b"/>
          </a:solidFill>
          <a:ln w="30480">
            <a:solidFill>
              <a:srgbClr val="37a7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 8"/>
          <p:cNvSpPr/>
          <p:nvPr/>
        </p:nvSpPr>
        <p:spPr>
          <a:xfrm>
            <a:off x="7626240" y="5848920"/>
            <a:ext cx="279684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0e4e6"/>
                </a:solidFill>
                <a:uFillTx/>
                <a:latin typeface="Spline Sans Bold"/>
                <a:ea typeface="Spline Sans Bold"/>
              </a:rPr>
              <a:t>Add app.overlay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Text 9"/>
          <p:cNvSpPr/>
          <p:nvPr/>
        </p:nvSpPr>
        <p:spPr>
          <a:xfrm>
            <a:off x="7626240" y="6349320"/>
            <a:ext cx="612288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Define LED alias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0"/>
          <p:cNvSpPr/>
          <p:nvPr/>
        </p:nvSpPr>
        <p:spPr>
          <a:xfrm>
            <a:off x="834840" y="655920"/>
            <a:ext cx="344484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51"/>
              </a:lnSpc>
              <a:tabLst>
                <a:tab algn="l" pos="0"/>
              </a:tabLst>
            </a:pPr>
            <a:r>
              <a:rPr b="1" lang="en-US" sz="27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prj.conf – Example</a:t>
            </a:r>
            <a:endParaRPr b="0" lang="en-US" sz="2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9" name="Shape 1"/>
          <p:cNvSpPr/>
          <p:nvPr/>
        </p:nvSpPr>
        <p:spPr>
          <a:xfrm>
            <a:off x="834840" y="1493280"/>
            <a:ext cx="6291000" cy="479880"/>
          </a:xfrm>
          <a:prstGeom prst="roundRect">
            <a:avLst>
              <a:gd name="adj" fmla="val 48406"/>
            </a:avLst>
          </a:prstGeom>
          <a:solidFill>
            <a:srgbClr val="004d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0" name="Shape 2"/>
          <p:cNvSpPr/>
          <p:nvPr/>
        </p:nvSpPr>
        <p:spPr>
          <a:xfrm>
            <a:off x="826920" y="1493280"/>
            <a:ext cx="6306480" cy="479880"/>
          </a:xfrm>
          <a:prstGeom prst="roundRect">
            <a:avLst>
              <a:gd name="adj" fmla="val 4841"/>
            </a:avLst>
          </a:prstGeom>
          <a:solidFill>
            <a:srgbClr val="004d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 3"/>
          <p:cNvSpPr/>
          <p:nvPr/>
        </p:nvSpPr>
        <p:spPr>
          <a:xfrm>
            <a:off x="982080" y="1609560"/>
            <a:ext cx="599652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CONFIG_GPIO=y</a:t>
            </a:r>
            <a:endParaRPr b="0" lang="en-US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2" name="Text 4"/>
          <p:cNvSpPr/>
          <p:nvPr/>
        </p:nvSpPr>
        <p:spPr>
          <a:xfrm>
            <a:off x="834840" y="2148120"/>
            <a:ext cx="6291000" cy="24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Enables the GPIO driver subsystem</a:t>
            </a:r>
            <a:endParaRPr b="0" lang="en-US" sz="1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3" name="Image 0" descr="preencoded.png"/>
          <p:cNvPicPr/>
          <p:nvPr/>
        </p:nvPicPr>
        <p:blipFill>
          <a:blip r:embed="rId1"/>
          <a:stretch/>
        </p:blipFill>
        <p:spPr>
          <a:xfrm>
            <a:off x="7511760" y="1493280"/>
            <a:ext cx="6291000" cy="6291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Text 0"/>
          <p:cNvSpPr/>
          <p:nvPr/>
        </p:nvSpPr>
        <p:spPr>
          <a:xfrm>
            <a:off x="6367320" y="2037240"/>
            <a:ext cx="5862960" cy="6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f0fcff"/>
                </a:solidFill>
                <a:uFillTx/>
                <a:latin typeface="Spline Sans Bold"/>
                <a:ea typeface="Spline Sans Bold"/>
              </a:rPr>
              <a:t>app.overlay – Example</a:t>
            </a:r>
            <a:endParaRPr b="0" lang="en-US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6" name="Shape 1"/>
          <p:cNvSpPr/>
          <p:nvPr/>
        </p:nvSpPr>
        <p:spPr>
          <a:xfrm>
            <a:off x="6367320" y="3114360"/>
            <a:ext cx="7381440" cy="2391480"/>
          </a:xfrm>
          <a:prstGeom prst="roundRect">
            <a:avLst>
              <a:gd name="adj" fmla="val 15788"/>
            </a:avLst>
          </a:prstGeom>
          <a:solidFill>
            <a:srgbClr val="004d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Shape 2"/>
          <p:cNvSpPr/>
          <p:nvPr/>
        </p:nvSpPr>
        <p:spPr>
          <a:xfrm>
            <a:off x="6355080" y="3114360"/>
            <a:ext cx="7406640" cy="2391480"/>
          </a:xfrm>
          <a:prstGeom prst="roundRect">
            <a:avLst>
              <a:gd name="adj" fmla="val 1579"/>
            </a:avLst>
          </a:prstGeom>
          <a:solidFill>
            <a:srgbClr val="004d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Text 3"/>
          <p:cNvSpPr/>
          <p:nvPr/>
        </p:nvSpPr>
        <p:spPr>
          <a:xfrm>
            <a:off x="6606720" y="3303000"/>
            <a:ext cx="6903000" cy="20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/ {   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	</a:t>
            </a: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aliases </a:t>
            </a: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	</a:t>
            </a: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{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	</a:t>
            </a: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	</a:t>
            </a: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  </a:t>
            </a: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led0 = &amp;led0; 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	</a:t>
            </a: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   </a:t>
            </a: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};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highlight>
                  <a:srgbClr val="004d36"/>
                </a:highlight>
                <a:uFillTx/>
                <a:latin typeface="Consolas"/>
                <a:ea typeface="Consolas"/>
              </a:rPr>
              <a:t>};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9" name="Text 4"/>
          <p:cNvSpPr/>
          <p:nvPr/>
        </p:nvSpPr>
        <p:spPr>
          <a:xfrm>
            <a:off x="6367320" y="5789160"/>
            <a:ext cx="73814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0" lang="en-US" sz="1950" strike="noStrike" u="none">
                <a:solidFill>
                  <a:srgbClr val="e0e4e6"/>
                </a:solidFill>
                <a:uFillTx/>
                <a:latin typeface="Barlow"/>
                <a:ea typeface="Barlow"/>
              </a:rPr>
              <a:t>Defines hardware reference for LED</a:t>
            </a:r>
            <a:endParaRPr b="0" lang="en-US" sz="19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LibreOffice/24.8.7.2$Linux_X86_64 LibreOffice_project/f4f281f562fb585d46b0af5755dfe1eb6adc047f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2025-07-02T15:32:22Z</dcterms:created>
  <dc:creator/>
  <dc:description/>
  <dc:language>en-US</dc:language>
  <cp:lastModifiedBy/>
  <dcterms:modified xsi:type="dcterms:W3CDTF">2025-07-02T18:36:28Z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12</vt:i4>
  </property>
  <property fmtid="{D5CDD505-2E9C-101B-9397-08002B2CF9AE}" pid="3" name="PresentationFormat">
    <vt:lpwstr>On-screen Show (16:9)</vt:lpwstr>
  </property>
  <property fmtid="{D5CDD505-2E9C-101B-9397-08002B2CF9AE}" pid="4" name="Slides">
    <vt:i4>12</vt:i4>
  </property>
</Properties>
</file>